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4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0" r:id="rId4"/>
    <p:sldId id="291" r:id="rId5"/>
    <p:sldId id="271" r:id="rId6"/>
    <p:sldId id="292" r:id="rId7"/>
    <p:sldId id="272" r:id="rId8"/>
    <p:sldId id="273" r:id="rId9"/>
    <p:sldId id="29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4" r:id="rId22"/>
    <p:sldId id="286" r:id="rId23"/>
    <p:sldId id="287" r:id="rId24"/>
    <p:sldId id="288" r:id="rId25"/>
    <p:sldId id="289" r:id="rId26"/>
    <p:sldId id="290" r:id="rId27"/>
  </p:sldIdLst>
  <p:sldSz cx="12188825" cy="6858000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B3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402B1-9BD8-4514-97ED-55FF66D04CEB}" v="1" dt="2024-01-03T22:58:55.486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5274" autoAdjust="0"/>
  </p:normalViewPr>
  <p:slideViewPr>
    <p:cSldViewPr>
      <p:cViewPr varScale="1">
        <p:scale>
          <a:sx n="90" d="100"/>
          <a:sy n="90" d="100"/>
        </p:scale>
        <p:origin x="49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1/8/2024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1/8/2024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</p:spPr>
        <p:txBody>
          <a:bodyPr anchor="b">
            <a:normAutofit/>
          </a:bodyPr>
          <a:lstStyle>
            <a:lvl1pPr algn="r">
              <a:defRPr sz="599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F9AD-DBBF-42A1-A570-E660FD2E2769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023" y="5883276"/>
            <a:ext cx="4322918" cy="365125"/>
          </a:xfrm>
        </p:spPr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2F97-33E8-47B2-B8AD-325E13FA8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5" y="5299603"/>
            <a:ext cx="10016102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F49A-F28C-45B1-B308-1DE4C18957AE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D802-67E9-46BF-B0F8-5F200DCA4EF2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177" y="3428999"/>
            <a:ext cx="853059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AF19-31B1-4160-8F4F-C665E644A427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5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</p:spPr>
        <p:txBody>
          <a:bodyPr anchor="b">
            <a:normAutofit/>
          </a:bodyPr>
          <a:lstStyle>
            <a:lvl1pPr algn="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4220-545D-4322-9C1B-66D0292D861C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886200"/>
            <a:ext cx="100161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5200"/>
            <a:ext cx="100161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BC9-D162-4061-8FB5-503680AEA2FC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4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505200"/>
            <a:ext cx="100161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EDE2-DE8B-4531-8BDA-A76F8F41EFCA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0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77CB-7041-423F-9F0B-45C5B518747D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0121" y="685800"/>
            <a:ext cx="1769908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925" y="685800"/>
            <a:ext cx="8017654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3EDA-74B9-4844-9CDA-A3A6FB0776A7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FE8-63D1-404A-8772-B672A1D80FB3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</p:spPr>
        <p:txBody>
          <a:bodyPr anchor="b"/>
          <a:lstStyle>
            <a:lvl1pPr algn="r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E21-4245-4E9D-8B88-016EA059BF3C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926" y="2667000"/>
            <a:ext cx="489378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246" y="2667000"/>
            <a:ext cx="4893781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EE8C-D822-4264-BB11-6D418CBE1E20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25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8696" y="2667000"/>
            <a:ext cx="462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46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84FE-79F3-405B-B71E-BE467CBE28E5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7084-BC23-4E1F-8F4F-DCE2A441B6C5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1D57-6E25-44B5-89E8-86732B7618BE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663" y="685800"/>
            <a:ext cx="6239365" cy="5105401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6" y="2971800"/>
            <a:ext cx="354819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EC16-9318-41AA-8BFA-69FE6B820B77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38" y="3124199"/>
            <a:ext cx="54247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8E9B-FF3B-4577-93CD-289EDC16BD26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February 8, 2016 BOE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33715F-8385-48FA-93A2-EEAE88455F06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February 8, 2016 BOE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3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063" rtl="0" eaLnBrk="1" latinLnBrk="0" hangingPunct="1">
        <a:spcBef>
          <a:spcPct val="0"/>
        </a:spcBef>
        <a:buNone/>
        <a:defRPr sz="399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3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612" y="2123426"/>
            <a:ext cx="9885362" cy="206757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2024-2025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Budget Workshop #1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3691" y="5469466"/>
            <a:ext cx="3729215" cy="1388534"/>
          </a:xfrm>
        </p:spPr>
        <p:txBody>
          <a:bodyPr/>
          <a:lstStyle/>
          <a:p>
            <a:r>
              <a:rPr lang="en-US" b="1" dirty="0"/>
              <a:t>January 8,2024</a:t>
            </a:r>
          </a:p>
          <a:p>
            <a:r>
              <a:rPr lang="en-US" b="1" dirty="0"/>
              <a:t>Board of Education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2F97-33E8-47B2-B8AD-325E13FA8EB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F79BC3A-CFF3-7CAB-F750-4D3A60BE6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56" y="214312"/>
            <a:ext cx="2156618" cy="184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#1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ESTIMATED SALARIES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7-12 INSTRUCTIONAL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981200"/>
            <a:ext cx="5029200" cy="3127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4412" y="6400800"/>
            <a:ext cx="22274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10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" y="8860"/>
            <a:ext cx="1219200" cy="1286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7BAE7-AFEC-4987-DC16-335D1D26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1" y="1712238"/>
            <a:ext cx="10645793" cy="45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#1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ESTIMATED SALARIES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F7B35F-A243-F03D-592B-AD92F4C10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2" y="1422990"/>
            <a:ext cx="10287000" cy="401201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52012" y="6400800"/>
            <a:ext cx="23798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11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" y="8860"/>
            <a:ext cx="1123950" cy="11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#1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ESTIMATED SALARIES SUMMARY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981200"/>
            <a:ext cx="5029200" cy="3127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400800"/>
            <a:ext cx="24560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z="1200" b="1" smtClean="0"/>
              <a:t>12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" y="8860"/>
            <a:ext cx="1290638" cy="1134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B1544-8656-10F7-2C15-CF901953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0" y="1524000"/>
            <a:ext cx="10010091" cy="43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981200"/>
            <a:ext cx="6096000" cy="3657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BENEFITS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MEDICAL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DENTAL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RETIREMENT (TRS &amp; ERS)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SOCIAL SECURITY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WORKERS’ COMPENSATION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UNEMPLOYMENT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94812" y="6324600"/>
            <a:ext cx="2180591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8612" y="990868"/>
            <a:ext cx="7086600" cy="1308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BENEFITS</a:t>
            </a:r>
          </a:p>
          <a:p>
            <a:pPr marL="0" indent="0" algn="ctr">
              <a:buNone/>
            </a:pPr>
            <a:r>
              <a:rPr lang="en-US" sz="2800" dirty="0">
                <a:latin typeface="Comic Sans MS" panose="030F0702030302020204" pitchFamily="66" charset="0"/>
              </a:rPr>
              <a:t>MEDICAL &amp; DENTAL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94812" y="6324600"/>
            <a:ext cx="2180591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0499" y="5867132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z="1200" b="1" smtClean="0"/>
              <a:t>14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73563-C83F-3D82-1CFF-F446134C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91972"/>
            <a:ext cx="12188825" cy="33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51012" y="1178442"/>
            <a:ext cx="69342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omic Sans MS" panose="030F0702030302020204" pitchFamily="66" charset="0"/>
              </a:rPr>
              <a:t>BENEFITS</a:t>
            </a:r>
          </a:p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RETIREMENT (TRS &amp; ERS)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523412" y="6287311"/>
            <a:ext cx="2332991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69783" y="5808768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z="1200" b="1" smtClean="0"/>
              <a:t>15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D02DD-8DA4-4193-C697-FCFF6728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3429000"/>
            <a:ext cx="1172985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219200"/>
            <a:ext cx="6096000" cy="1752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BENEFITS</a:t>
            </a:r>
          </a:p>
          <a:p>
            <a:pPr marL="0" indent="0" algn="ctr">
              <a:buNone/>
            </a:pPr>
            <a:r>
              <a:rPr lang="en-US" sz="2400" dirty="0">
                <a:latin typeface="Comic Sans MS" panose="030F0702030302020204" pitchFamily="66" charset="0"/>
              </a:rPr>
              <a:t>SOCIAL SECURITY</a:t>
            </a:r>
          </a:p>
          <a:p>
            <a:pPr marL="0" indent="0" algn="ctr">
              <a:buNone/>
            </a:pPr>
            <a:r>
              <a:rPr lang="en-US" sz="2400" dirty="0">
                <a:latin typeface="Comic Sans MS" panose="030F0702030302020204" pitchFamily="66" charset="0"/>
              </a:rPr>
              <a:t>WORKERS’ COMPENSATION</a:t>
            </a:r>
          </a:p>
          <a:p>
            <a:pPr marL="0" indent="0" algn="ctr">
              <a:buNone/>
            </a:pPr>
            <a:r>
              <a:rPr lang="en-US" sz="2400" dirty="0">
                <a:latin typeface="Comic Sans MS" panose="030F0702030302020204" pitchFamily="66" charset="0"/>
              </a:rPr>
              <a:t>UNEMPLOYMENT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94812" y="6324600"/>
            <a:ext cx="2180591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16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01B2E-3EF8-729A-ABB3-D0A2A1725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" y="3276600"/>
            <a:ext cx="11963400" cy="20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219200"/>
            <a:ext cx="60960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BENEFITS SUMMARY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18612" y="6324600"/>
            <a:ext cx="2256791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92A3C-B62F-2179-3EE0-130F0B39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67" y="2362200"/>
            <a:ext cx="11038436" cy="31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026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396618"/>
            <a:ext cx="50292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SPECIAL EDUCATION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71012" y="6232257"/>
            <a:ext cx="23036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18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DA971-B21D-9966-70BB-1A76DC97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6" y="1905000"/>
            <a:ext cx="11885612" cy="40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55812" y="431073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08212" y="1033487"/>
            <a:ext cx="50292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BOCES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52012" y="6232257"/>
            <a:ext cx="1922602" cy="365125"/>
          </a:xfrm>
        </p:spPr>
        <p:txBody>
          <a:bodyPr/>
          <a:lstStyle/>
          <a:p>
            <a:r>
              <a:rPr lang="en-US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12" y="158598"/>
            <a:ext cx="1752599" cy="874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38634-BF4A-AA4E-BE01-C02B8946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5" y="1236949"/>
            <a:ext cx="11924414" cy="47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76960" y="2590800"/>
            <a:ext cx="10016104" cy="25181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2300" b="1" dirty="0">
                <a:latin typeface="Comic Sans MS" panose="030F0702030302020204" pitchFamily="66" charset="0"/>
              </a:rPr>
              <a:t>			</a:t>
            </a:r>
            <a:r>
              <a:rPr lang="en-US" sz="14400" b="1" dirty="0">
                <a:latin typeface="Comic Sans MS" panose="030F0702030302020204" pitchFamily="66" charset="0"/>
              </a:rPr>
              <a:t>GOAL</a:t>
            </a:r>
          </a:p>
          <a:p>
            <a:pPr marL="0" indent="0">
              <a:buNone/>
            </a:pPr>
            <a:endParaRPr lang="en-US" sz="123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PROVIDE BUSINESS</a:t>
            </a:r>
          </a:p>
          <a:p>
            <a:pPr marL="0" indent="0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DIRECTION THROUGH </a:t>
            </a:r>
          </a:p>
          <a:p>
            <a:pPr marL="0" indent="0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TRANSPARENCY AND DETAIL.</a:t>
            </a:r>
          </a:p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2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285980"/>
            <a:ext cx="3733799" cy="34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396618"/>
            <a:ext cx="50292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BOCES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52012" y="6232257"/>
            <a:ext cx="1922602" cy="365125"/>
          </a:xfrm>
        </p:spPr>
        <p:txBody>
          <a:bodyPr/>
          <a:lstStyle/>
          <a:p>
            <a:r>
              <a:rPr lang="en-US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2" y="285980"/>
            <a:ext cx="1904999" cy="1299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7FB89-25FD-8964-DD72-E724E6929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" y="1752600"/>
            <a:ext cx="11963400" cy="41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08212" y="48367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60612" y="1163345"/>
            <a:ext cx="50292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BOCES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504222" y="6406343"/>
            <a:ext cx="23036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71212" y="6091331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z="1200" b="1" smtClean="0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25" y="77476"/>
            <a:ext cx="1904999" cy="1165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400F9E-2326-8ABB-42B4-4A7A9DC7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1332092"/>
            <a:ext cx="12038013" cy="48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55812" y="467146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08212" y="1219200"/>
            <a:ext cx="50292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BOCES SUMMARY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71012" y="6232257"/>
            <a:ext cx="23036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22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13" y="88303"/>
            <a:ext cx="2285999" cy="1530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17393-EF63-DC24-734A-0A24E1B0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09" y="1704976"/>
            <a:ext cx="110109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9540" y="1245010"/>
            <a:ext cx="50292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DEBT SERVICE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14029" y="6232257"/>
            <a:ext cx="2285999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23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A00B2-3287-1C32-EA1F-135BA959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2260190"/>
            <a:ext cx="11048999" cy="36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9540" y="1245010"/>
            <a:ext cx="5029200" cy="1143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INTERFUND TRANSFERS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94812" y="6232257"/>
            <a:ext cx="2205216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24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69589-BA2F-3B92-EABC-BA9ACD38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1" y="2417582"/>
            <a:ext cx="10329862" cy="18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89212" y="2590800"/>
            <a:ext cx="50292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QUESTIONS</a:t>
            </a:r>
          </a:p>
          <a:p>
            <a:pPr marL="0" indent="0" algn="ctr">
              <a:buNone/>
            </a:pPr>
            <a:r>
              <a:rPr lang="en-US" sz="4800" dirty="0">
                <a:latin typeface="Comic Sans MS" panose="030F0702030302020204" pitchFamily="66" charset="0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33706" y="6232257"/>
            <a:ext cx="2285999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25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2590800"/>
            <a:ext cx="10016104" cy="2518186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>
                <a:latin typeface="Comic Sans MS" panose="030F0702030302020204" pitchFamily="66" charset="0"/>
              </a:rPr>
              <a:t>Staffing</a:t>
            </a:r>
          </a:p>
          <a:p>
            <a:r>
              <a:rPr lang="en-US" sz="12800" dirty="0">
                <a:latin typeface="Comic Sans MS" panose="030F0702030302020204" pitchFamily="66" charset="0"/>
              </a:rPr>
              <a:t>Estimated Salaries</a:t>
            </a:r>
          </a:p>
          <a:p>
            <a:r>
              <a:rPr lang="en-US" sz="12800" dirty="0">
                <a:latin typeface="Comic Sans MS" panose="030F0702030302020204" pitchFamily="66" charset="0"/>
              </a:rPr>
              <a:t>Benefits</a:t>
            </a:r>
          </a:p>
          <a:p>
            <a:r>
              <a:rPr lang="en-US" sz="12800" dirty="0">
                <a:latin typeface="Comic Sans MS" panose="030F0702030302020204" pitchFamily="66" charset="0"/>
              </a:rPr>
              <a:t>Special Education</a:t>
            </a:r>
          </a:p>
          <a:p>
            <a:r>
              <a:rPr lang="en-US" sz="12800" dirty="0">
                <a:latin typeface="Comic Sans MS" panose="030F0702030302020204" pitchFamily="66" charset="0"/>
              </a:rPr>
              <a:t>BOCES</a:t>
            </a:r>
          </a:p>
          <a:p>
            <a:r>
              <a:rPr lang="en-US" sz="12800" dirty="0">
                <a:latin typeface="Comic Sans MS" panose="030F0702030302020204" pitchFamily="66" charset="0"/>
              </a:rPr>
              <a:t>Debt Service</a:t>
            </a:r>
          </a:p>
          <a:p>
            <a:r>
              <a:rPr lang="en-US" sz="12800" dirty="0">
                <a:latin typeface="Comic Sans MS" panose="030F0702030302020204" pitchFamily="66" charset="0"/>
              </a:rPr>
              <a:t>Interfund Transfers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3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285980"/>
            <a:ext cx="3733799" cy="34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2024-25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7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981200"/>
            <a:ext cx="5029200" cy="31277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STAFFING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3 ADMINISTRATORS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43 SUPPORT STAFF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53 TEACHERS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56623" y="6389457"/>
            <a:ext cx="25322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4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285980"/>
            <a:ext cx="2285999" cy="15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609599"/>
            <a:ext cx="5334000" cy="91440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2024-25 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Budget Workshop #1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76960" y="2590800"/>
            <a:ext cx="10016104" cy="25181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2800" b="1" dirty="0">
                <a:latin typeface="Comic Sans MS" panose="030F0702030302020204" pitchFamily="66" charset="0"/>
              </a:rPr>
              <a:t>NUMBER PROJECTIONS</a:t>
            </a:r>
          </a:p>
          <a:p>
            <a:pPr marL="0" indent="0">
              <a:buNone/>
            </a:pPr>
            <a:endParaRPr lang="en-US" sz="8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BASED ON HISTORICAL BASELINES, CONSULTATION WITH TEAM AND BUSINESS COSTS</a:t>
            </a:r>
          </a:p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5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2800" dirty="0">
              <a:latin typeface="Comic Sans MS" panose="030F0702030302020204" pitchFamily="66" charset="0"/>
            </a:endParaRPr>
          </a:p>
          <a:p>
            <a:endParaRPr lang="en-US" sz="1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5812" y="6262115"/>
            <a:ext cx="23036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5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2" y="230760"/>
            <a:ext cx="3733799" cy="25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152401"/>
            <a:ext cx="8458200" cy="822323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#1</a:t>
            </a:r>
            <a:br>
              <a:rPr lang="en-US" sz="2200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ESTIMATED SALARIES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828212" y="6492875"/>
            <a:ext cx="235793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36128" y="5945187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z="1200" b="1" smtClean="0"/>
              <a:t>6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187" y="0"/>
            <a:ext cx="1335973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AFBE7-E014-5EFC-4AAE-E702CC85C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7" y="762001"/>
            <a:ext cx="10455264" cy="51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#1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ESTIMATED SALARIES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94012" y="2057400"/>
            <a:ext cx="5029200" cy="3127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523412" y="6400800"/>
            <a:ext cx="26084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7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" y="8860"/>
            <a:ext cx="1143000" cy="1134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6DDE6-E1EC-2B8B-7605-D3DE1A23C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2" y="1143000"/>
            <a:ext cx="1073858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#1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ESTIMATED SALARIES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94012" y="2057400"/>
            <a:ext cx="5029200" cy="3127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523412" y="6400800"/>
            <a:ext cx="26084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z="1200" b="1" smtClean="0"/>
              <a:t>8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" y="8860"/>
            <a:ext cx="1143000" cy="1134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13CA5D-9799-7AAE-ED3D-D0602D08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7" y="1662112"/>
            <a:ext cx="10579118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609599"/>
            <a:ext cx="5334000" cy="53340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2024-25 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Budget Workshop #1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ESTIMATED SALARIES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K-6 INSTRUCTIONAL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957046-7530-70A0-2664-8A26AB8F9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813" y="2412358"/>
            <a:ext cx="5029200" cy="226505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828212" y="6400800"/>
            <a:ext cx="2303602" cy="365125"/>
          </a:xfrm>
        </p:spPr>
        <p:txBody>
          <a:bodyPr/>
          <a:lstStyle/>
          <a:p>
            <a:r>
              <a:rPr lang="en-US" sz="1200" b="1" dirty="0"/>
              <a:t>January 8, 2024 BOE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07846" y="5943600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z="1200" b="1" smtClean="0"/>
              <a:t>9</a:t>
            </a:fld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63229-70E0-1EB7-8C86-544A3743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" y="8860"/>
            <a:ext cx="1109663" cy="1272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9020C-F54D-AE98-565B-EE7698B84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1458433"/>
            <a:ext cx="10896600" cy="48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469</Words>
  <Application>Microsoft Office PowerPoint</Application>
  <PresentationFormat>Custom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Comic Sans MS</vt:lpstr>
      <vt:lpstr>Corbel</vt:lpstr>
      <vt:lpstr>Parallax</vt:lpstr>
      <vt:lpstr>2024-2025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ESTIMATED SALARIES </vt:lpstr>
      <vt:lpstr>2024-25  Budget Workshop #1 ESTIMATED SALARIES </vt:lpstr>
      <vt:lpstr>2024-25  Budget Workshop #1 ESTIMATED SALARIES </vt:lpstr>
      <vt:lpstr>2024-25  Budget Workshop #1 ESTIMATED SALARIES  K-6 INSTRUCTIONAL </vt:lpstr>
      <vt:lpstr>2024-25  Budget Workshop #1 ESTIMATED SALARIES 7-12 INSTRUCTIONAL </vt:lpstr>
      <vt:lpstr>2024-25  Budget Workshop #1 ESTIMATED SALARIES </vt:lpstr>
      <vt:lpstr>2024-25  Budget Workshop #1 ESTIMATED SALARIES SUMMARY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  <vt:lpstr>2024-25  Budget Workshop #1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2016-02-02T13:32:18Z</dcterms:created>
  <dcterms:modified xsi:type="dcterms:W3CDTF">2024-01-08T19:29:32Z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